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3" r:id="rId3"/>
    <p:sldId id="257" r:id="rId4"/>
    <p:sldId id="266" r:id="rId5"/>
    <p:sldId id="262" r:id="rId6"/>
    <p:sldId id="26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35773-EEF3-FF40-B9AC-30003B5531D6}" v="296" dt="2020-03-06T20:54:31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4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9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9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0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8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83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9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6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4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donnieray/31264917856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ravelshopgirl.com/hotel-options-near-seattle-tacoma-international-airpo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stockphotos.biz/stockphoto/1448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eattle_at_Night,_from_Kerry_Park_(8038241068)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C25A7E-0084-7842-855B-F6DDD3A8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18" b="23732"/>
          <a:stretch/>
        </p:blipFill>
        <p:spPr>
          <a:xfrm>
            <a:off x="-66756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49DEB-C2FE-0D4E-80C5-8E2DD23F9878}"/>
              </a:ext>
            </a:extLst>
          </p:cNvPr>
          <p:cNvSpPr/>
          <p:nvPr/>
        </p:nvSpPr>
        <p:spPr>
          <a:xfrm>
            <a:off x="3048000" y="1794760"/>
            <a:ext cx="6096000" cy="305181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D6FA0-CF86-F448-BAC9-F690B26F7E09}"/>
              </a:ext>
            </a:extLst>
          </p:cNvPr>
          <p:cNvSpPr txBox="1"/>
          <p:nvPr/>
        </p:nvSpPr>
        <p:spPr>
          <a:xfrm>
            <a:off x="3212250" y="2214977"/>
            <a:ext cx="576072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KING COUNTY HOUSE HUNTERS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F0F6F-43B2-734B-975C-7828C3F0DD0B}"/>
              </a:ext>
            </a:extLst>
          </p:cNvPr>
          <p:cNvSpPr txBox="1"/>
          <p:nvPr/>
        </p:nvSpPr>
        <p:spPr>
          <a:xfrm>
            <a:off x="3234690" y="3665288"/>
            <a:ext cx="584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BY TIMOTHY CUMMINS, HAMZA MASOOD AND MIHIR BHAGAT</a:t>
            </a: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17D065D9-8A4E-4E43-99D5-E5D058001CAF}"/>
              </a:ext>
            </a:extLst>
          </p:cNvPr>
          <p:cNvSpPr/>
          <p:nvPr/>
        </p:nvSpPr>
        <p:spPr>
          <a:xfrm>
            <a:off x="3314700" y="2047229"/>
            <a:ext cx="523220" cy="523220"/>
          </a:xfrm>
          <a:prstGeom prst="halfFram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84710504-127E-EC48-A793-FA1AF84DA8FF}"/>
              </a:ext>
            </a:extLst>
          </p:cNvPr>
          <p:cNvSpPr/>
          <p:nvPr/>
        </p:nvSpPr>
        <p:spPr>
          <a:xfrm rot="10800000">
            <a:off x="8360870" y="2745720"/>
            <a:ext cx="523220" cy="523220"/>
          </a:xfrm>
          <a:prstGeom prst="halfFram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0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E0F06-BC0D-2A4A-AE72-75645CA00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7749" y="10"/>
            <a:ext cx="12191979" cy="685799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A53E17FB-9579-5D44-BAFE-A232AE7F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7" y="-683408"/>
            <a:ext cx="12191979" cy="265081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PROJECT GOAL: PREDICT HOME SALE PRICE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23ACA13A-8993-431E-9CB3-6D6E9850B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239" y="1410560"/>
            <a:ext cx="5715000" cy="5126441"/>
          </a:xfrm>
          <a:solidFill>
            <a:schemeClr val="bg1">
              <a:alpha val="20000"/>
            </a:schemeClr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DATA INCLUDED</a:t>
            </a:r>
          </a:p>
          <a:p>
            <a:r>
              <a:rPr lang="en-US" b="1" dirty="0"/>
              <a:t>LOCATION </a:t>
            </a:r>
          </a:p>
          <a:p>
            <a:r>
              <a:rPr lang="en-US" b="1" dirty="0"/>
              <a:t>YEAR BUILT/RENOVATED</a:t>
            </a:r>
          </a:p>
          <a:p>
            <a:r>
              <a:rPr lang="en-US" b="1" dirty="0"/>
              <a:t>BUILDING GRADE </a:t>
            </a:r>
          </a:p>
          <a:p>
            <a:r>
              <a:rPr lang="en-US" b="1" dirty="0"/>
              <a:t>HOME SIZE (SQ. FOOTAGE, BEDROOMS, ETC.)</a:t>
            </a:r>
          </a:p>
          <a:p>
            <a:r>
              <a:rPr lang="en-US" b="1" dirty="0"/>
              <a:t>NUISANCES</a:t>
            </a:r>
          </a:p>
          <a:p>
            <a:r>
              <a:rPr lang="en-US" b="1" dirty="0"/>
              <a:t>VIEW</a:t>
            </a:r>
          </a:p>
          <a:p>
            <a:r>
              <a:rPr lang="en-US" b="1" dirty="0"/>
              <a:t>WATERFRONT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16" name="Content Placeholder 24">
            <a:extLst>
              <a:ext uri="{FF2B5EF4-FFF2-40B4-BE49-F238E27FC236}">
                <a16:creationId xmlns:a16="http://schemas.microsoft.com/office/drawing/2014/main" id="{7F11EFDF-64EC-B047-8BED-2EB840F503C2}"/>
              </a:ext>
            </a:extLst>
          </p:cNvPr>
          <p:cNvSpPr txBox="1">
            <a:spLocks/>
          </p:cNvSpPr>
          <p:nvPr/>
        </p:nvSpPr>
        <p:spPr>
          <a:xfrm>
            <a:off x="170557" y="2648375"/>
            <a:ext cx="2955146" cy="265081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TARGET AUDIENCE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u="sng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u="sng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u="sng" dirty="0"/>
          </a:p>
        </p:txBody>
      </p:sp>
      <p:pic>
        <p:nvPicPr>
          <p:cNvPr id="11" name="Picture 10" descr="A person that is sitting in the grass&#10;&#10;Description automatically generated">
            <a:extLst>
              <a:ext uri="{FF2B5EF4-FFF2-40B4-BE49-F238E27FC236}">
                <a16:creationId xmlns:a16="http://schemas.microsoft.com/office/drawing/2014/main" id="{DB016A80-1BAC-2843-8773-0BBBD3A75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1429" y="3336435"/>
            <a:ext cx="2741945" cy="1831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88C1A-F087-E946-B5C4-D05E938DE914}"/>
              </a:ext>
            </a:extLst>
          </p:cNvPr>
          <p:cNvSpPr txBox="1"/>
          <p:nvPr/>
        </p:nvSpPr>
        <p:spPr>
          <a:xfrm>
            <a:off x="962526" y="6858000"/>
            <a:ext cx="10266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lickr.com/photos/donnieray/3126491785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2369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47B56D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F3E3C-A0AA-7947-AF04-E15361E6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11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E0C3-C4FF-CD46-8001-0DE815B8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1DB402-2B0E-5F47-8FD2-BA332D9AE754}"/>
              </a:ext>
            </a:extLst>
          </p:cNvPr>
          <p:cNvSpPr/>
          <p:nvPr/>
        </p:nvSpPr>
        <p:spPr>
          <a:xfrm>
            <a:off x="838200" y="2628900"/>
            <a:ext cx="10515600" cy="800100"/>
          </a:xfrm>
          <a:prstGeom prst="roundRect">
            <a:avLst/>
          </a:prstGeom>
          <a:pattFill prst="pct20">
            <a:fgClr>
              <a:srgbClr val="47B56D">
                <a:tint val="66000"/>
                <a:satMod val="160000"/>
              </a:srgb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514179-C309-5840-A8A1-B50286361842}"/>
              </a:ext>
            </a:extLst>
          </p:cNvPr>
          <p:cNvSpPr/>
          <p:nvPr/>
        </p:nvSpPr>
        <p:spPr>
          <a:xfrm>
            <a:off x="835152" y="3981826"/>
            <a:ext cx="10515600" cy="800100"/>
          </a:xfrm>
          <a:prstGeom prst="roundRect">
            <a:avLst/>
          </a:prstGeom>
          <a:pattFill prst="pct20">
            <a:fgClr>
              <a:srgbClr val="47B56D">
                <a:tint val="66000"/>
                <a:satMod val="160000"/>
              </a:srgb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97ED39-422B-9140-9BBC-57640C7F8EA1}"/>
              </a:ext>
            </a:extLst>
          </p:cNvPr>
          <p:cNvSpPr/>
          <p:nvPr/>
        </p:nvSpPr>
        <p:spPr>
          <a:xfrm>
            <a:off x="835152" y="5407544"/>
            <a:ext cx="10515600" cy="800100"/>
          </a:xfrm>
          <a:prstGeom prst="roundRect">
            <a:avLst/>
          </a:prstGeom>
          <a:pattFill prst="pct20">
            <a:fgClr>
              <a:srgbClr val="47B56D">
                <a:tint val="66000"/>
                <a:satMod val="160000"/>
              </a:srgb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E4B92-4F77-7148-ACBE-390AE8E163EC}"/>
              </a:ext>
            </a:extLst>
          </p:cNvPr>
          <p:cNvSpPr txBox="1"/>
          <p:nvPr/>
        </p:nvSpPr>
        <p:spPr>
          <a:xfrm>
            <a:off x="835152" y="2692349"/>
            <a:ext cx="10264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7B56D"/>
                </a:solidFill>
              </a:rPr>
              <a:t>DESIGN = SQL/PANDAS, BREAK DOWN BY ZIP CODE, LINEAR REGRESSION   </a:t>
            </a:r>
            <a:r>
              <a:rPr lang="en-US" sz="4000" dirty="0">
                <a:solidFill>
                  <a:srgbClr val="47B56D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CD965-00DB-4740-A86C-CFF54866CFEC}"/>
              </a:ext>
            </a:extLst>
          </p:cNvPr>
          <p:cNvSpPr txBox="1"/>
          <p:nvPr/>
        </p:nvSpPr>
        <p:spPr>
          <a:xfrm>
            <a:off x="841248" y="4027933"/>
            <a:ext cx="1017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7B56D"/>
                </a:solidFill>
              </a:rPr>
              <a:t>LIMITATIONS = NO LUXURY HOME FEATURES, RENOVATION DATA </a:t>
            </a:r>
            <a:endParaRPr lang="en-US" sz="4000" dirty="0">
              <a:solidFill>
                <a:srgbClr val="47B56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EF514-861F-3C48-96A3-13F296DAE98F}"/>
              </a:ext>
            </a:extLst>
          </p:cNvPr>
          <p:cNvSpPr txBox="1"/>
          <p:nvPr/>
        </p:nvSpPr>
        <p:spPr>
          <a:xfrm>
            <a:off x="841248" y="5453651"/>
            <a:ext cx="10264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7B56D"/>
                </a:solidFill>
              </a:rPr>
              <a:t>ASSUMPTIONS = PROPERTY TYPE, NUISANCE, ELIMINATED OUTLIERS </a:t>
            </a:r>
            <a:r>
              <a:rPr lang="en-US" dirty="0">
                <a:solidFill>
                  <a:srgbClr val="47B56D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03544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000"/>
            </a:gs>
            <a:gs pos="50000">
              <a:schemeClr val="bg1"/>
            </a:gs>
            <a:gs pos="100000">
              <a:srgbClr val="47B56D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2F80EB1-8299-C94C-B634-9AF93F0D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8375" y="182325"/>
            <a:ext cx="4873625" cy="411821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7CF9F11-87E7-364B-8FF3-7D841358B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113" y="4843463"/>
            <a:ext cx="2384067" cy="2014537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FD90DD5-A3D5-6C4D-A28F-4F0A6F5B4E6C}"/>
              </a:ext>
            </a:extLst>
          </p:cNvPr>
          <p:cNvSpPr/>
          <p:nvPr/>
        </p:nvSpPr>
        <p:spPr>
          <a:xfrm rot="19979097">
            <a:off x="2454890" y="3528792"/>
            <a:ext cx="5266095" cy="10549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6880D-3DFA-2A4F-A187-1C2E3DB46DC0}"/>
              </a:ext>
            </a:extLst>
          </p:cNvPr>
          <p:cNvSpPr txBox="1"/>
          <p:nvPr/>
        </p:nvSpPr>
        <p:spPr>
          <a:xfrm rot="19973988">
            <a:off x="3168919" y="3654811"/>
            <a:ext cx="4290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Engravers MT" panose="02090707080505020304" pitchFamily="18" charset="77"/>
                <a:cs typeface="Agency FB" panose="020F0502020204030204" pitchFamily="34" charset="0"/>
              </a:rPr>
              <a:t>$ $ $ $ $ $ $ 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Engravers MT" panose="02090707080505020304" pitchFamily="18" charset="77"/>
              <a:cs typeface="Agency FB" panose="020F050202020403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Engravers MT" panose="02090707080505020304" pitchFamily="18" charset="77"/>
              <a:cs typeface="Agency FB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09FEC7-D422-F048-80F5-30CCC1873E69}"/>
              </a:ext>
            </a:extLst>
          </p:cNvPr>
          <p:cNvCxnSpPr>
            <a:cxnSpLocks/>
          </p:cNvCxnSpPr>
          <p:nvPr/>
        </p:nvCxnSpPr>
        <p:spPr>
          <a:xfrm flipV="1">
            <a:off x="265113" y="1443039"/>
            <a:ext cx="549275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A029D7-6031-5446-BEBA-28402D11BF85}"/>
              </a:ext>
            </a:extLst>
          </p:cNvPr>
          <p:cNvSpPr txBox="1"/>
          <p:nvPr/>
        </p:nvSpPr>
        <p:spPr>
          <a:xfrm>
            <a:off x="-395321" y="100769"/>
            <a:ext cx="6089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47B56D"/>
                </a:solidFill>
              </a:rPr>
              <a:t>	BASELINE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50726-83D2-F647-A400-B032E2B047D8}"/>
              </a:ext>
            </a:extLst>
          </p:cNvPr>
          <p:cNvSpPr txBox="1"/>
          <p:nvPr/>
        </p:nvSpPr>
        <p:spPr>
          <a:xfrm>
            <a:off x="265113" y="1547319"/>
            <a:ext cx="549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47B56D"/>
                </a:solidFill>
              </a:rPr>
              <a:t>BIGGER IS BETTER</a:t>
            </a:r>
          </a:p>
        </p:txBody>
      </p:sp>
    </p:spTree>
    <p:extLst>
      <p:ext uri="{BB962C8B-B14F-4D97-AF65-F5344CB8AC3E}">
        <p14:creationId xmlns:p14="http://schemas.microsoft.com/office/powerpoint/2010/main" val="126998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47B56D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9493-9450-6244-8580-E2DB4CB8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86" y="1573566"/>
            <a:ext cx="3182112" cy="556869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LOCATION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LOCATION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location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68C80-65F1-6246-B8C9-5113F4D9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544" y="322326"/>
            <a:ext cx="7066160" cy="6213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631B9-6634-3D4E-9D55-574B1C21F600}"/>
              </a:ext>
            </a:extLst>
          </p:cNvPr>
          <p:cNvSpPr txBox="1"/>
          <p:nvPr/>
        </p:nvSpPr>
        <p:spPr>
          <a:xfrm>
            <a:off x="0" y="566057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187541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32D89-5B86-ED4F-918A-ABE56FAF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404" y="407885"/>
            <a:ext cx="5915025" cy="6042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23632F-D5B2-3345-831B-0E6E336A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" y="407885"/>
            <a:ext cx="6010429" cy="60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rgbClr val="47B56D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33B07-C60D-F844-BF8A-1722A69B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" y="1239290"/>
            <a:ext cx="5254754" cy="2414488"/>
          </a:xfrm>
        </p:spPr>
        <p:txBody>
          <a:bodyPr anchor="t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MAKE YOUR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BC2E-361E-9245-BE43-181AECAC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684" y="1006454"/>
            <a:ext cx="6216174" cy="5294647"/>
          </a:xfrm>
          <a:pattFill prst="smConfetti">
            <a:fgClr>
              <a:srgbClr val="FFC000"/>
            </a:fgClr>
            <a:bgClr>
              <a:schemeClr val="bg1"/>
            </a:bgClr>
          </a:pattFill>
          <a:effectLst>
            <a:softEdge rad="127000"/>
          </a:effectLst>
        </p:spPr>
        <p:txBody>
          <a:bodyPr>
            <a:normAutofit fontScale="92500" lnSpcReduction="20000"/>
          </a:bodyPr>
          <a:lstStyle/>
          <a:p>
            <a:endParaRPr lang="en-US" sz="2000" b="1" dirty="0">
              <a:solidFill>
                <a:srgbClr val="47B56D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47B56D"/>
                </a:solidFill>
              </a:rPr>
              <a:t>IMPACTFUL FACTORS (RANKED)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SQUARE FOOTAGE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COST PER SQUARE FOOT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WATERFRONT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LOT PROPORTION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PORCH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47B56D"/>
                </a:solidFill>
              </a:rPr>
              <a:t>NUISANCE</a:t>
            </a:r>
          </a:p>
        </p:txBody>
      </p:sp>
    </p:spTree>
    <p:extLst>
      <p:ext uri="{BB962C8B-B14F-4D97-AF65-F5344CB8AC3E}">
        <p14:creationId xmlns:p14="http://schemas.microsoft.com/office/powerpoint/2010/main" val="111537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view of a city at night&#10;&#10;Description automatically generated">
            <a:extLst>
              <a:ext uri="{FF2B5EF4-FFF2-40B4-BE49-F238E27FC236}">
                <a16:creationId xmlns:a16="http://schemas.microsoft.com/office/drawing/2014/main" id="{E1EFC9DA-F7E1-7846-9295-7066529D5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03"/>
          <a:stretch/>
        </p:blipFill>
        <p:spPr>
          <a:xfrm>
            <a:off x="20" y="10"/>
            <a:ext cx="12191980" cy="6331872"/>
          </a:xfrm>
          <a:custGeom>
            <a:avLst/>
            <a:gdLst/>
            <a:ahLst/>
            <a:cxnLst/>
            <a:rect l="l" t="t" r="r" b="b"/>
            <a:pathLst>
              <a:path w="12188952" h="6315978">
                <a:moveTo>
                  <a:pt x="6486084" y="6245969"/>
                </a:moveTo>
                <a:lnTo>
                  <a:pt x="6485084" y="6246049"/>
                </a:lnTo>
                <a:lnTo>
                  <a:pt x="6484857" y="6246597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238584"/>
                </a:lnTo>
                <a:lnTo>
                  <a:pt x="12150377" y="5251521"/>
                </a:lnTo>
                <a:cubicBezTo>
                  <a:pt x="11896790" y="5332759"/>
                  <a:pt x="11641002" y="5407122"/>
                  <a:pt x="11383290" y="5474518"/>
                </a:cubicBezTo>
                <a:cubicBezTo>
                  <a:pt x="10968422" y="5584862"/>
                  <a:pt x="10550113" y="5680933"/>
                  <a:pt x="10129257" y="5765538"/>
                </a:cubicBezTo>
                <a:cubicBezTo>
                  <a:pt x="9796024" y="5832470"/>
                  <a:pt x="9461557" y="5892407"/>
                  <a:pt x="9125853" y="5945322"/>
                </a:cubicBezTo>
                <a:cubicBezTo>
                  <a:pt x="8804164" y="5996289"/>
                  <a:pt x="8481635" y="6042032"/>
                  <a:pt x="8158253" y="6082550"/>
                </a:cubicBezTo>
                <a:cubicBezTo>
                  <a:pt x="7910683" y="6113512"/>
                  <a:pt x="7662604" y="6139760"/>
                  <a:pt x="7414269" y="6164607"/>
                </a:cubicBezTo>
                <a:lnTo>
                  <a:pt x="6648435" y="6232122"/>
                </a:lnTo>
                <a:lnTo>
                  <a:pt x="6632990" y="6234248"/>
                </a:lnTo>
                <a:lnTo>
                  <a:pt x="6486833" y="6245909"/>
                </a:lnTo>
                <a:lnTo>
                  <a:pt x="6496346" y="6247777"/>
                </a:lnTo>
                <a:cubicBezTo>
                  <a:pt x="6508052" y="6248255"/>
                  <a:pt x="6520188" y="6246025"/>
                  <a:pt x="6531910" y="6246025"/>
                </a:cubicBezTo>
                <a:cubicBezTo>
                  <a:pt x="6548092" y="6246025"/>
                  <a:pt x="6564274" y="6243349"/>
                  <a:pt x="6580582" y="6242968"/>
                </a:cubicBezTo>
                <a:cubicBezTo>
                  <a:pt x="6812863" y="6237362"/>
                  <a:pt x="7044888" y="6224874"/>
                  <a:pt x="7276786" y="6209583"/>
                </a:cubicBezTo>
                <a:cubicBezTo>
                  <a:pt x="7626289" y="6186522"/>
                  <a:pt x="7975537" y="6157599"/>
                  <a:pt x="8324021" y="6120393"/>
                </a:cubicBezTo>
                <a:cubicBezTo>
                  <a:pt x="8610708" y="6090322"/>
                  <a:pt x="8896668" y="6054773"/>
                  <a:pt x="9181917" y="6013745"/>
                </a:cubicBezTo>
                <a:cubicBezTo>
                  <a:pt x="9567644" y="5957937"/>
                  <a:pt x="9951549" y="5891515"/>
                  <a:pt x="10333632" y="5814466"/>
                </a:cubicBezTo>
                <a:cubicBezTo>
                  <a:pt x="10795390" y="5720942"/>
                  <a:pt x="11253196" y="5610599"/>
                  <a:pt x="11705652" y="5479871"/>
                </a:cubicBezTo>
                <a:cubicBezTo>
                  <a:pt x="11821473" y="5446749"/>
                  <a:pt x="11936790" y="5411956"/>
                  <a:pt x="12051568" y="5375503"/>
                </a:cubicBezTo>
                <a:lnTo>
                  <a:pt x="12188952" y="5329668"/>
                </a:lnTo>
                <a:lnTo>
                  <a:pt x="12188952" y="5386556"/>
                </a:lnTo>
                <a:lnTo>
                  <a:pt x="12076928" y="5424811"/>
                </a:lnTo>
                <a:cubicBezTo>
                  <a:pt x="11897733" y="5481750"/>
                  <a:pt x="11717375" y="5535106"/>
                  <a:pt x="11536062" y="5585626"/>
                </a:cubicBezTo>
                <a:cubicBezTo>
                  <a:pt x="11240964" y="5667426"/>
                  <a:pt x="10943702" y="5740182"/>
                  <a:pt x="10644147" y="5805801"/>
                </a:cubicBezTo>
                <a:cubicBezTo>
                  <a:pt x="10327134" y="5875371"/>
                  <a:pt x="10008594" y="5936951"/>
                  <a:pt x="9688523" y="5990555"/>
                </a:cubicBezTo>
                <a:cubicBezTo>
                  <a:pt x="9422479" y="6035151"/>
                  <a:pt x="9155707" y="6074815"/>
                  <a:pt x="8888222" y="6109562"/>
                </a:cubicBezTo>
                <a:cubicBezTo>
                  <a:pt x="8685119" y="6135810"/>
                  <a:pt x="8482017" y="6160529"/>
                  <a:pt x="8278280" y="6180915"/>
                </a:cubicBezTo>
                <a:cubicBezTo>
                  <a:pt x="8040138" y="6204234"/>
                  <a:pt x="7801742" y="6226276"/>
                  <a:pt x="7562964" y="6243987"/>
                </a:cubicBezTo>
                <a:cubicBezTo>
                  <a:pt x="7252960" y="6266921"/>
                  <a:pt x="6942828" y="6285270"/>
                  <a:pt x="6632187" y="6296737"/>
                </a:cubicBezTo>
                <a:cubicBezTo>
                  <a:pt x="6479287" y="6302344"/>
                  <a:pt x="6326388" y="6306294"/>
                  <a:pt x="6173488" y="6311007"/>
                </a:cubicBezTo>
                <a:cubicBezTo>
                  <a:pt x="6134854" y="6308868"/>
                  <a:pt x="6096108" y="6310536"/>
                  <a:pt x="6057794" y="6315978"/>
                </a:cubicBezTo>
                <a:lnTo>
                  <a:pt x="5751996" y="6315978"/>
                </a:lnTo>
                <a:lnTo>
                  <a:pt x="5672488" y="6311263"/>
                </a:lnTo>
                <a:cubicBezTo>
                  <a:pt x="5434474" y="6298522"/>
                  <a:pt x="5196460" y="6284379"/>
                  <a:pt x="4958318" y="6274057"/>
                </a:cubicBezTo>
                <a:cubicBezTo>
                  <a:pt x="4650863" y="6261314"/>
                  <a:pt x="4343789" y="6240293"/>
                  <a:pt x="4037608" y="6210349"/>
                </a:cubicBezTo>
                <a:cubicBezTo>
                  <a:pt x="3712313" y="6178622"/>
                  <a:pt x="3387784" y="6143073"/>
                  <a:pt x="3062363" y="6109180"/>
                </a:cubicBezTo>
                <a:cubicBezTo>
                  <a:pt x="2724032" y="6074014"/>
                  <a:pt x="2386379" y="6033329"/>
                  <a:pt x="2049401" y="5987115"/>
                </a:cubicBezTo>
                <a:cubicBezTo>
                  <a:pt x="1671140" y="5935639"/>
                  <a:pt x="1294034" y="5876390"/>
                  <a:pt x="918071" y="5809370"/>
                </a:cubicBezTo>
                <a:cubicBezTo>
                  <a:pt x="656868" y="5762353"/>
                  <a:pt x="396811" y="5710876"/>
                  <a:pt x="138075" y="5653651"/>
                </a:cubicBezTo>
                <a:lnTo>
                  <a:pt x="0" y="5621436"/>
                </a:lnTo>
                <a:lnTo>
                  <a:pt x="0" y="5563063"/>
                </a:lnTo>
                <a:lnTo>
                  <a:pt x="284302" y="5628311"/>
                </a:lnTo>
                <a:cubicBezTo>
                  <a:pt x="672667" y="5711258"/>
                  <a:pt x="1063326" y="5781974"/>
                  <a:pt x="1455514" y="5844025"/>
                </a:cubicBezTo>
                <a:cubicBezTo>
                  <a:pt x="1739014" y="5888750"/>
                  <a:pt x="2022899" y="5929905"/>
                  <a:pt x="2301302" y="5964052"/>
                </a:cubicBezTo>
                <a:cubicBezTo>
                  <a:pt x="2293275" y="5966728"/>
                  <a:pt x="2282320" y="5956407"/>
                  <a:pt x="2268814" y="5953859"/>
                </a:cubicBezTo>
                <a:cubicBezTo>
                  <a:pt x="1773838" y="5859481"/>
                  <a:pt x="1283331" y="5745662"/>
                  <a:pt x="797280" y="5612384"/>
                </a:cubicBezTo>
                <a:cubicBezTo>
                  <a:pt x="564618" y="5548676"/>
                  <a:pt x="333400" y="5480444"/>
                  <a:pt x="103626" y="5407689"/>
                </a:cubicBezTo>
                <a:lnTo>
                  <a:pt x="0" y="5372617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0E4B78B-908D-764F-8FCA-98407EF4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8" y="160998"/>
            <a:ext cx="3536737" cy="12406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8D5B0-9CCC-9B45-96F8-9203E2D72F41}"/>
              </a:ext>
            </a:extLst>
          </p:cNvPr>
          <p:cNvSpPr txBox="1">
            <a:spLocks noChangeAspect="1"/>
          </p:cNvSpPr>
          <p:nvPr/>
        </p:nvSpPr>
        <p:spPr>
          <a:xfrm>
            <a:off x="280988" y="1228397"/>
            <a:ext cx="8209869" cy="44012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EXPLORE SEATTLE GROWTH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COMPARE OTHER HOT REAL ESTATE MARKETS (AUSTIN, DENVER, ETC.)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HOME PRICE VS. GROWTH OF AMAZON 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PREDICT GENTRIFICATION OF SUBURBS (EX. BROOKLYN IN NYC)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POTENTIAL PROBLEM: AVAILABILITY OF LOW-INCOME HOUSING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FURTHER ANALYSIS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RENOVATIONS OF SAME PROPERTY OVER TIME 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WHICH SEASON SELLS THE MOST HOMES? 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IMPACT OF CRIME DATA </a:t>
            </a:r>
          </a:p>
        </p:txBody>
      </p:sp>
    </p:spTree>
    <p:extLst>
      <p:ext uri="{BB962C8B-B14F-4D97-AF65-F5344CB8AC3E}">
        <p14:creationId xmlns:p14="http://schemas.microsoft.com/office/powerpoint/2010/main" val="268221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7D0F5-9776-4941-925D-311FB1EC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1A5CF-EACF-6949-BE69-AEA99E219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914" r="-1" b="-1"/>
          <a:stretch/>
        </p:blipFill>
        <p:spPr>
          <a:xfrm>
            <a:off x="19" y="9"/>
            <a:ext cx="10030869" cy="5429241"/>
          </a:xfrm>
          <a:custGeom>
            <a:avLst/>
            <a:gdLst/>
            <a:ahLst/>
            <a:cxnLst/>
            <a:rect l="l" t="t" r="r" b="b"/>
            <a:pathLst>
              <a:path w="11743764" h="6356349">
                <a:moveTo>
                  <a:pt x="7747939" y="5723108"/>
                </a:moveTo>
                <a:cubicBezTo>
                  <a:pt x="7746108" y="5723352"/>
                  <a:pt x="7746108" y="5725057"/>
                  <a:pt x="7746108" y="5725057"/>
                </a:cubicBezTo>
                <a:lnTo>
                  <a:pt x="7755874" y="5723838"/>
                </a:lnTo>
                <a:close/>
                <a:moveTo>
                  <a:pt x="11593222" y="2355165"/>
                </a:moveTo>
                <a:cubicBezTo>
                  <a:pt x="11491599" y="2927856"/>
                  <a:pt x="11223039" y="3428931"/>
                  <a:pt x="10815622" y="3883479"/>
                </a:cubicBezTo>
                <a:cubicBezTo>
                  <a:pt x="10309631" y="4448618"/>
                  <a:pt x="9657459" y="4884897"/>
                  <a:pt x="8920446" y="5245417"/>
                </a:cubicBezTo>
                <a:cubicBezTo>
                  <a:pt x="8557158" y="5420075"/>
                  <a:pt x="8180901" y="5576927"/>
                  <a:pt x="7793715" y="5715070"/>
                </a:cubicBezTo>
                <a:cubicBezTo>
                  <a:pt x="7863298" y="5695337"/>
                  <a:pt x="7933183" y="5676338"/>
                  <a:pt x="8002461" y="5655875"/>
                </a:cubicBezTo>
                <a:cubicBezTo>
                  <a:pt x="8075704" y="5634269"/>
                  <a:pt x="8148429" y="5611858"/>
                  <a:pt x="8220666" y="5588644"/>
                </a:cubicBezTo>
                <a:cubicBezTo>
                  <a:pt x="8875584" y="5380370"/>
                  <a:pt x="9501816" y="5129711"/>
                  <a:pt x="10068538" y="4792088"/>
                </a:cubicBezTo>
                <a:cubicBezTo>
                  <a:pt x="10548588" y="4506107"/>
                  <a:pt x="10963330" y="4171895"/>
                  <a:pt x="11253556" y="3748283"/>
                </a:cubicBezTo>
                <a:cubicBezTo>
                  <a:pt x="11443714" y="3473460"/>
                  <a:pt x="11561393" y="3170452"/>
                  <a:pt x="11599325" y="2857945"/>
                </a:cubicBezTo>
                <a:cubicBezTo>
                  <a:pt x="11621025" y="2690692"/>
                  <a:pt x="11618980" y="2522027"/>
                  <a:pt x="11593222" y="2355165"/>
                </a:cubicBezTo>
                <a:close/>
                <a:moveTo>
                  <a:pt x="0" y="0"/>
                </a:moveTo>
                <a:lnTo>
                  <a:pt x="10926106" y="0"/>
                </a:lnTo>
                <a:lnTo>
                  <a:pt x="11008311" y="72512"/>
                </a:lnTo>
                <a:cubicBezTo>
                  <a:pt x="11092668" y="155257"/>
                  <a:pt x="11171699" y="241649"/>
                  <a:pt x="11245012" y="331378"/>
                </a:cubicBezTo>
                <a:cubicBezTo>
                  <a:pt x="11592919" y="750629"/>
                  <a:pt x="11750696" y="1252288"/>
                  <a:pt x="11692103" y="1752997"/>
                </a:cubicBezTo>
                <a:cubicBezTo>
                  <a:pt x="11675103" y="1882589"/>
                  <a:pt x="11675712" y="2013254"/>
                  <a:pt x="11693932" y="2142749"/>
                </a:cubicBezTo>
                <a:cubicBezTo>
                  <a:pt x="11734216" y="2381229"/>
                  <a:pt x="11760462" y="2618003"/>
                  <a:pt x="11731470" y="2858431"/>
                </a:cubicBezTo>
                <a:cubicBezTo>
                  <a:pt x="11693322" y="3184946"/>
                  <a:pt x="11572134" y="3501839"/>
                  <a:pt x="11375324" y="3789695"/>
                </a:cubicBezTo>
                <a:cubicBezTo>
                  <a:pt x="11069532" y="4238396"/>
                  <a:pt x="10630376" y="4591609"/>
                  <a:pt x="10119503" y="4891719"/>
                </a:cubicBezTo>
                <a:cubicBezTo>
                  <a:pt x="9463668" y="5277086"/>
                  <a:pt x="8736421" y="5552591"/>
                  <a:pt x="7974994" y="5774750"/>
                </a:cubicBezTo>
                <a:cubicBezTo>
                  <a:pt x="7183048" y="6005922"/>
                  <a:pt x="6368216" y="6168399"/>
                  <a:pt x="5539344" y="6288247"/>
                </a:cubicBezTo>
                <a:cubicBezTo>
                  <a:pt x="5263156" y="6328198"/>
                  <a:pt x="4986355" y="6364492"/>
                  <a:pt x="4738244" y="6354749"/>
                </a:cubicBezTo>
                <a:cubicBezTo>
                  <a:pt x="4489521" y="6352314"/>
                  <a:pt x="4278641" y="6345250"/>
                  <a:pt x="4065013" y="6328684"/>
                </a:cubicBezTo>
                <a:cubicBezTo>
                  <a:pt x="3851387" y="6312120"/>
                  <a:pt x="3638981" y="6289223"/>
                  <a:pt x="3428406" y="6255606"/>
                </a:cubicBezTo>
                <a:cubicBezTo>
                  <a:pt x="2303814" y="6076563"/>
                  <a:pt x="1292136" y="5704594"/>
                  <a:pt x="418708" y="5109005"/>
                </a:cubicBezTo>
                <a:cubicBezTo>
                  <a:pt x="288205" y="5020184"/>
                  <a:pt x="163358" y="4928737"/>
                  <a:pt x="44407" y="4834564"/>
                </a:cubicBezTo>
                <a:lnTo>
                  <a:pt x="0" y="4796463"/>
                </a:lnTo>
                <a:lnTo>
                  <a:pt x="0" y="4650621"/>
                </a:lnTo>
                <a:lnTo>
                  <a:pt x="58587" y="4703581"/>
                </a:lnTo>
                <a:cubicBezTo>
                  <a:pt x="596892" y="5151493"/>
                  <a:pt x="1242280" y="5504573"/>
                  <a:pt x="1979101" y="5775724"/>
                </a:cubicBezTo>
                <a:cubicBezTo>
                  <a:pt x="2525924" y="5978712"/>
                  <a:pt x="3107049" y="6116659"/>
                  <a:pt x="3703984" y="6185206"/>
                </a:cubicBezTo>
                <a:cubicBezTo>
                  <a:pt x="3733465" y="6193002"/>
                  <a:pt x="3764747" y="6195414"/>
                  <a:pt x="3795538" y="6192272"/>
                </a:cubicBezTo>
                <a:cubicBezTo>
                  <a:pt x="2948356" y="6069500"/>
                  <a:pt x="2152443" y="5850995"/>
                  <a:pt x="1424282" y="5486576"/>
                </a:cubicBezTo>
                <a:cubicBezTo>
                  <a:pt x="919588" y="5233999"/>
                  <a:pt x="482248" y="4929277"/>
                  <a:pt x="103621" y="4578774"/>
                </a:cubicBezTo>
                <a:lnTo>
                  <a:pt x="0" y="447725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470D20-B8F2-4B4F-8EEC-26B191719E52}"/>
              </a:ext>
            </a:extLst>
          </p:cNvPr>
          <p:cNvSpPr txBox="1"/>
          <p:nvPr/>
        </p:nvSpPr>
        <p:spPr>
          <a:xfrm>
            <a:off x="7062993" y="4642000"/>
            <a:ext cx="51290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47B56D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50125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C2441"/>
      </a:dk2>
      <a:lt2>
        <a:srgbClr val="E8E2E6"/>
      </a:lt2>
      <a:accent1>
        <a:srgbClr val="47B56D"/>
      </a:accent1>
      <a:accent2>
        <a:srgbClr val="43B13B"/>
      </a:accent2>
      <a:accent3>
        <a:srgbClr val="7AB145"/>
      </a:accent3>
      <a:accent4>
        <a:srgbClr val="9DA838"/>
      </a:accent4>
      <a:accent5>
        <a:srgbClr val="C19B4C"/>
      </a:accent5>
      <a:accent6>
        <a:srgbClr val="B15A3B"/>
      </a:accent6>
      <a:hlink>
        <a:srgbClr val="BF3F93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194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Engravers MT</vt:lpstr>
      <vt:lpstr>The Hand Bold</vt:lpstr>
      <vt:lpstr>The Serif Hand Black</vt:lpstr>
      <vt:lpstr>SketchyVTI</vt:lpstr>
      <vt:lpstr>PowerPoint Presentation</vt:lpstr>
      <vt:lpstr>PROJECT GOAL: PREDICT HOME SALE PRICE</vt:lpstr>
      <vt:lpstr>OUR PROCESS</vt:lpstr>
      <vt:lpstr>PowerPoint Presentation</vt:lpstr>
      <vt:lpstr>LOCATION LOCATION location</vt:lpstr>
      <vt:lpstr>PowerPoint Presentation</vt:lpstr>
      <vt:lpstr>MAKE YOUR CLAIM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Bhagat</dc:creator>
  <cp:lastModifiedBy>Mihir Bhagat</cp:lastModifiedBy>
  <cp:revision>6</cp:revision>
  <dcterms:created xsi:type="dcterms:W3CDTF">2020-03-05T22:37:40Z</dcterms:created>
  <dcterms:modified xsi:type="dcterms:W3CDTF">2020-03-06T21:03:49Z</dcterms:modified>
</cp:coreProperties>
</file>